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7" r:id="rId16"/>
    <p:sldId id="271" r:id="rId17"/>
    <p:sldId id="272" r:id="rId18"/>
    <p:sldId id="273" r:id="rId19"/>
    <p:sldId id="274" r:id="rId20"/>
    <p:sldId id="275" r:id="rId21"/>
    <p:sldId id="278" r:id="rId2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erékszögű háromszög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Cím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7" name="Alcím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u-HU" smtClean="0"/>
              <a:t>Alcím mintájának szerkesztése</a:t>
            </a:r>
            <a:endParaRPr kumimoji="0" lang="en-US"/>
          </a:p>
        </p:txBody>
      </p:sp>
      <p:grpSp>
        <p:nvGrpSpPr>
          <p:cNvPr id="2" name="Csoportba foglalás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Szabadkézi sokszög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Szabadkézi sokszög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Szabadkézi sokszög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Egyenes összekötő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átum helye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EBC09EF-9BD9-4CBA-91AB-D9285D238345}" type="datetimeFigureOut">
              <a:rPr lang="hu-HU" smtClean="0"/>
              <a:t>2010.10.04.</a:t>
            </a:fld>
            <a:endParaRPr lang="hu-HU"/>
          </a:p>
        </p:txBody>
      </p:sp>
      <p:sp>
        <p:nvSpPr>
          <p:cNvPr id="19" name="Élőláb hely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hu-HU"/>
          </a:p>
        </p:txBody>
      </p:sp>
      <p:sp>
        <p:nvSpPr>
          <p:cNvPr id="27" name="Dia számának hely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EAC9FD6-0658-42D9-BF2E-B86A756AC95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BC09EF-9BD9-4CBA-91AB-D9285D238345}" type="datetimeFigureOut">
              <a:rPr lang="hu-HU" smtClean="0"/>
              <a:t>2010.10.04.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AC9FD6-0658-42D9-BF2E-B86A756AC952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BC09EF-9BD9-4CBA-91AB-D9285D238345}" type="datetimeFigureOut">
              <a:rPr lang="hu-HU" smtClean="0"/>
              <a:t>2010.10.04.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AC9FD6-0658-42D9-BF2E-B86A756AC952}" type="slidenum">
              <a:rPr lang="hu-HU" smtClean="0"/>
              <a:t>‹#›</a:t>
            </a:fld>
            <a:endParaRPr lang="hu-HU"/>
          </a:p>
        </p:txBody>
      </p:sp>
      <p:sp>
        <p:nvSpPr>
          <p:cNvPr id="7" name="Sávnyíl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Sávnyíl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BC09EF-9BD9-4CBA-91AB-D9285D238345}" type="datetimeFigureOut">
              <a:rPr lang="hu-HU" smtClean="0"/>
              <a:t>2010.10.04.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AC9FD6-0658-42D9-BF2E-B86A756AC952}" type="slidenum">
              <a:rPr lang="hu-HU" smtClean="0"/>
              <a:t>‹#›</a:t>
            </a:fld>
            <a:endParaRPr lang="hu-HU"/>
          </a:p>
        </p:txBody>
      </p:sp>
      <p:sp>
        <p:nvSpPr>
          <p:cNvPr id="8" name="Cím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5" name="Tartalom helye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BC09EF-9BD9-4CBA-91AB-D9285D238345}" type="datetimeFigureOut">
              <a:rPr lang="hu-HU" smtClean="0"/>
              <a:t>2010.10.04.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AC9FD6-0658-42D9-BF2E-B86A756AC95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BC09EF-9BD9-4CBA-91AB-D9285D238345}" type="datetimeFigureOut">
              <a:rPr lang="hu-HU" smtClean="0"/>
              <a:t>2010.10.04.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AC9FD6-0658-42D9-BF2E-B86A756AC952}" type="slidenum">
              <a:rPr lang="hu-HU" smtClean="0"/>
              <a:t>‹#›</a:t>
            </a:fld>
            <a:endParaRPr lang="hu-HU"/>
          </a:p>
        </p:txBody>
      </p:sp>
      <p:sp>
        <p:nvSpPr>
          <p:cNvPr id="6" name="Cím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BC09EF-9BD9-4CBA-91AB-D9285D238345}" type="datetimeFigureOut">
              <a:rPr lang="hu-HU" smtClean="0"/>
              <a:t>2010.10.04.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AC9FD6-0658-42D9-BF2E-B86A756AC95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EBC09EF-9BD9-4CBA-91AB-D9285D238345}" type="datetimeFigureOut">
              <a:rPr lang="hu-HU" smtClean="0"/>
              <a:t>2010.10.04.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AC9FD6-0658-42D9-BF2E-B86A756AC95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u-HU" smtClean="0"/>
              <a:t>Kép beszúrásához kattintson az ikonra</a:t>
            </a:r>
            <a:endParaRPr kumimoji="0" lang="en-US" dirty="0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EBC09EF-9BD9-4CBA-91AB-D9285D238345}" type="datetimeFigureOut">
              <a:rPr lang="hu-HU" smtClean="0"/>
              <a:t>2010.10.04.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EAC9FD6-0658-42D9-BF2E-B86A756AC952}" type="slidenum">
              <a:rPr lang="hu-HU" smtClean="0"/>
              <a:t>‹#›</a:t>
            </a:fld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8" name="Szabadkézi sokszög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Szabadkézi sokszög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Derékszögű háromszög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Egyenes összekötő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Sávnyíl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Sávnyíl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BC09EF-9BD9-4CBA-91AB-D9285D238345}" type="datetimeFigureOut">
              <a:rPr lang="hu-HU" smtClean="0"/>
              <a:t>2010.10.04.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AC9FD6-0658-42D9-BF2E-B86A756AC95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BC09EF-9BD9-4CBA-91AB-D9285D238345}" type="datetimeFigureOut">
              <a:rPr lang="hu-HU" smtClean="0"/>
              <a:t>2010.10.04.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AC9FD6-0658-42D9-BF2E-B86A756AC95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zabadkézi sokszög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Szabadkézi sokszög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Derékszögű háromszög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Egyenes összekötő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ím hely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0" name="Szöveg helye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  <a:p>
            <a:pPr lvl="1" eaLnBrk="1" latinLnBrk="0" hangingPunct="1"/>
            <a:r>
              <a:rPr kumimoji="0" lang="hu-HU" smtClean="0"/>
              <a:t>Második szint</a:t>
            </a:r>
          </a:p>
          <a:p>
            <a:pPr lvl="2" eaLnBrk="1" latinLnBrk="0" hangingPunct="1"/>
            <a:r>
              <a:rPr kumimoji="0" lang="hu-HU" smtClean="0"/>
              <a:t>Harmadik szint</a:t>
            </a:r>
          </a:p>
          <a:p>
            <a:pPr lvl="3" eaLnBrk="1" latinLnBrk="0" hangingPunct="1"/>
            <a:r>
              <a:rPr kumimoji="0" lang="hu-HU" smtClean="0"/>
              <a:t>Negyedik szint</a:t>
            </a:r>
          </a:p>
          <a:p>
            <a:pPr lvl="4" eaLnBrk="1" latinLnBrk="0" hangingPunct="1"/>
            <a:r>
              <a:rPr kumimoji="0" lang="hu-HU" smtClean="0"/>
              <a:t>Ötödik szint</a:t>
            </a:r>
            <a:endParaRPr kumimoji="0" lang="en-US"/>
          </a:p>
        </p:txBody>
      </p:sp>
      <p:sp>
        <p:nvSpPr>
          <p:cNvPr id="10" name="Dátum helye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EBC09EF-9BD9-4CBA-91AB-D9285D238345}" type="datetimeFigureOut">
              <a:rPr lang="hu-HU" smtClean="0"/>
              <a:t>2010.10.04.</a:t>
            </a:fld>
            <a:endParaRPr lang="hu-HU"/>
          </a:p>
        </p:txBody>
      </p:sp>
      <p:sp>
        <p:nvSpPr>
          <p:cNvPr id="22" name="Élőláb helye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hu-HU"/>
          </a:p>
        </p:txBody>
      </p:sp>
      <p:sp>
        <p:nvSpPr>
          <p:cNvPr id="18" name="Dia számának helye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EAC9FD6-0658-42D9-BF2E-B86A756AC952}" type="slidenum">
              <a:rPr lang="hu-HU" smtClean="0"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mailto:anna.szabo@bmkik.h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 munkáltatók szempontjai a szakképzési igények megfogalmazásában</a:t>
            </a:r>
            <a:endParaRPr lang="hu-H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sz="2800" dirty="0" smtClean="0">
                <a:latin typeface="Times New Roman" pitchFamily="18" charset="0"/>
                <a:cs typeface="Times New Roman" pitchFamily="18" charset="0"/>
              </a:rPr>
              <a:t>„A szakképzett és szervezett munkavállalókért” </a:t>
            </a:r>
            <a:endParaRPr lang="hu-H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hu-HU" sz="2800" dirty="0" smtClean="0">
                <a:latin typeface="Times New Roman" pitchFamily="18" charset="0"/>
                <a:cs typeface="Times New Roman" pitchFamily="18" charset="0"/>
              </a:rPr>
              <a:t>Liga Szakszervezetek regionális tanfolyamsorozata 2010.10.5-6.</a:t>
            </a:r>
            <a:endParaRPr lang="hu-H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hu-HU" sz="2800" dirty="0" smtClean="0"/>
              <a:t>„S ha a fiatalokat nem győzzük meg, hogy itt maradjanak, akkor kiürül az ország. Mindig elmondtam: ha hat okosra jut egy szorgalmas, hat diplomásra egy szakképzett munkás, akkor baj van. A képzési arányokon változtatni kell</a:t>
            </a:r>
            <a:r>
              <a:rPr lang="hu-HU" sz="2800" b="1" dirty="0" smtClean="0"/>
              <a:t>. </a:t>
            </a:r>
            <a:r>
              <a:rPr lang="hu-HU" sz="2800" dirty="0" smtClean="0"/>
              <a:t>Az a rossz hírem van</a:t>
            </a:r>
            <a:r>
              <a:rPr lang="hu-HU" sz="2800" b="1" dirty="0" smtClean="0"/>
              <a:t>, </a:t>
            </a:r>
            <a:r>
              <a:rPr lang="hu-HU" sz="2800" dirty="0" smtClean="0"/>
              <a:t>hogy</a:t>
            </a:r>
            <a:r>
              <a:rPr lang="hu-HU" sz="2800" b="1" dirty="0" smtClean="0"/>
              <a:t> </a:t>
            </a:r>
            <a:r>
              <a:rPr lang="hu-HU" sz="2800" dirty="0" smtClean="0"/>
              <a:t>hamarosan az esztergályos, de lehet, hogy a lakatos, a tetőfedő vagy a vízvezeték-szerelő háromszor annyit fog keresni, mint a feleslegesen kiképzett pszichológus, szociológus, médiaszakember, és sorolhatnám, mert a munkaerőnek is kereslet-kínálati piaca van.” </a:t>
            </a:r>
            <a:r>
              <a:rPr lang="hu-HU" sz="2800" i="1" dirty="0" smtClean="0"/>
              <a:t>Demján Sándor</a:t>
            </a:r>
          </a:p>
          <a:p>
            <a:endParaRPr lang="hu-HU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hu-HU" dirty="0" smtClean="0"/>
              <a:t>FOLYAMATOS VÁLTOZÁSOK, DE</a:t>
            </a:r>
          </a:p>
          <a:p>
            <a:pPr algn="just"/>
            <a:r>
              <a:rPr lang="hu-HU" dirty="0" smtClean="0"/>
              <a:t>Szakképzési szerkezet;</a:t>
            </a:r>
          </a:p>
          <a:p>
            <a:pPr algn="just"/>
            <a:r>
              <a:rPr lang="hu-HU" dirty="0" smtClean="0"/>
              <a:t>Jogszabályi környezet;</a:t>
            </a:r>
          </a:p>
          <a:p>
            <a:pPr algn="just"/>
            <a:r>
              <a:rPr lang="hu-HU" dirty="0" smtClean="0"/>
              <a:t>Képzési tartalom nem felel meg sem a társadalmi, sem a gazdasági, sem a nemzeti értékek megőrzéséből eredő elvárásoknak – </a:t>
            </a:r>
          </a:p>
          <a:p>
            <a:pPr algn="just"/>
            <a:r>
              <a:rPr lang="hu-HU" b="1" u="sng" dirty="0" smtClean="0"/>
              <a:t>E</a:t>
            </a:r>
            <a:r>
              <a:rPr lang="hu-HU" b="1" u="sng" dirty="0" smtClean="0"/>
              <a:t>gyensúlyvesztés a munkaerő-piacon, súlyos zavarok az ellátórendszerekben</a:t>
            </a:r>
            <a:endParaRPr lang="hu-HU" b="1" u="sng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80000"/>
              </a:lnSpc>
            </a:pPr>
            <a:endParaRPr lang="hu-HU" sz="3200" b="1" dirty="0" smtClean="0"/>
          </a:p>
          <a:p>
            <a:pPr>
              <a:lnSpc>
                <a:spcPct val="80000"/>
              </a:lnSpc>
            </a:pP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Szakmacsoport</a:t>
            </a: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			Saját szakmájukban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						elhelyezkedők aránya</a:t>
            </a:r>
          </a:p>
          <a:p>
            <a:pPr>
              <a:lnSpc>
                <a:spcPct val="80000"/>
              </a:lnSpc>
            </a:pP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Egészségügy				66,7%</a:t>
            </a:r>
          </a:p>
          <a:p>
            <a:pPr>
              <a:lnSpc>
                <a:spcPct val="80000"/>
              </a:lnSpc>
            </a:pP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Gépészet					33,1%</a:t>
            </a:r>
          </a:p>
          <a:p>
            <a:pPr>
              <a:lnSpc>
                <a:spcPct val="80000"/>
              </a:lnSpc>
            </a:pP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Elektrotechnika-elektronika		19,0%</a:t>
            </a:r>
          </a:p>
          <a:p>
            <a:pPr>
              <a:lnSpc>
                <a:spcPct val="80000"/>
              </a:lnSpc>
            </a:pP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Építészet					30,8%</a:t>
            </a:r>
          </a:p>
          <a:p>
            <a:pPr>
              <a:lnSpc>
                <a:spcPct val="80000"/>
              </a:lnSpc>
            </a:pP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Faipar					24,5%</a:t>
            </a:r>
          </a:p>
          <a:p>
            <a:pPr>
              <a:lnSpc>
                <a:spcPct val="80000"/>
              </a:lnSpc>
            </a:pP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Közlekedés					33,5%</a:t>
            </a:r>
          </a:p>
          <a:p>
            <a:pPr>
              <a:lnSpc>
                <a:spcPct val="80000"/>
              </a:lnSpc>
            </a:pP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Kereskedelem-marketing, üzleti </a:t>
            </a:r>
            <a:r>
              <a:rPr lang="hu-HU" sz="2900" dirty="0" err="1" smtClean="0">
                <a:latin typeface="Times New Roman" pitchFamily="18" charset="0"/>
                <a:cs typeface="Times New Roman" pitchFamily="18" charset="0"/>
              </a:rPr>
              <a:t>admin</a:t>
            </a: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.	31,8%</a:t>
            </a:r>
          </a:p>
          <a:p>
            <a:pPr>
              <a:lnSpc>
                <a:spcPct val="80000"/>
              </a:lnSpc>
            </a:pP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Vendéglátás-idegenforgalom		35,7%</a:t>
            </a:r>
          </a:p>
          <a:p>
            <a:pPr>
              <a:lnSpc>
                <a:spcPct val="80000"/>
              </a:lnSpc>
            </a:pP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Mezőgazdaság				15,8%	</a:t>
            </a:r>
          </a:p>
          <a:p>
            <a:pPr>
              <a:lnSpc>
                <a:spcPct val="80000"/>
              </a:lnSpc>
            </a:pP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Élelmiszeripar				20,0%	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>
              <a:lnSpc>
                <a:spcPct val="80000"/>
              </a:lnSpc>
            </a:pPr>
            <a:r>
              <a:rPr lang="hu-HU" sz="2900" dirty="0" smtClean="0">
                <a:latin typeface="Times New Roman" pitchFamily="18" charset="0"/>
                <a:cs typeface="Times New Roman" pitchFamily="18" charset="0"/>
              </a:rPr>
              <a:t>Országos átlag			30,2%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hu-HU" sz="28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hu-H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u-HU" sz="2800" dirty="0" smtClean="0">
                <a:latin typeface="Times New Roman" pitchFamily="18" charset="0"/>
                <a:cs typeface="Times New Roman" pitchFamily="18" charset="0"/>
              </a:rPr>
              <a:t>A végzést követő 8 </a:t>
            </a:r>
            <a:r>
              <a:rPr lang="hu-HU" sz="2800" dirty="0" smtClean="0">
                <a:latin typeface="Times New Roman" pitchFamily="18" charset="0"/>
                <a:cs typeface="Times New Roman" pitchFamily="18" charset="0"/>
              </a:rPr>
              <a:t>hónapon belül a szak-, és szakközépiskolások elhelyezkedési aránya a szakmájukon belül </a:t>
            </a:r>
            <a:r>
              <a:rPr lang="hu-HU" sz="4400" dirty="0" smtClean="0"/>
              <a:t/>
            </a:r>
            <a:br>
              <a:rPr lang="hu-HU" sz="4400" dirty="0" smtClean="0"/>
            </a:br>
            <a:endParaRPr lang="hu-H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80000"/>
              </a:lnSpc>
            </a:pPr>
            <a:r>
              <a:rPr lang="hu-HU" sz="2800" b="1" u="sng" dirty="0" smtClean="0"/>
              <a:t>A gazdaság egyelőre nem érzékel minőségi javulást a szakképzésben;</a:t>
            </a:r>
          </a:p>
          <a:p>
            <a:pPr algn="just">
              <a:lnSpc>
                <a:spcPct val="80000"/>
              </a:lnSpc>
            </a:pPr>
            <a:r>
              <a:rPr lang="hu-HU" sz="2800" dirty="0" smtClean="0"/>
              <a:t>a kapacitás a szakképző intézmények többségében kihasználatlan;</a:t>
            </a:r>
          </a:p>
          <a:p>
            <a:pPr algn="just">
              <a:lnSpc>
                <a:spcPct val="80000"/>
              </a:lnSpc>
            </a:pPr>
            <a:r>
              <a:rPr lang="hu-HU" sz="2800" dirty="0" smtClean="0"/>
              <a:t>Mindez nem az iskolák hibája. Ez annak az oktatáspolitikának a hibája, amely a nagy rendszerből (oktatási rendszer) kiszakítva egy alrendszert (szakképzés rendszere) próbál meg fejleszteni úgy, mintha az a többi alrendszertől (felsőfokú oktatás, FSZ képzés, egyéb középfokú oktatás) függetlenül sikeresen tudna működni.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hu-HU" sz="2800" dirty="0" smtClean="0"/>
          </a:p>
          <a:p>
            <a:endParaRPr lang="hu-HU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hu-HU" sz="3700" dirty="0" smtClean="0">
                <a:latin typeface="Times New Roman" pitchFamily="18" charset="0"/>
                <a:cs typeface="Times New Roman" pitchFamily="18" charset="0"/>
              </a:rPr>
              <a:t>Az oktatáspolitika egyik leglényegesebb pontja, hogy milyen a gazdasági rendszerhez való viszonya.</a:t>
            </a:r>
          </a:p>
          <a:p>
            <a:pPr algn="just"/>
            <a:endParaRPr lang="hu-HU" sz="37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hu-HU" sz="3700" dirty="0" smtClean="0">
                <a:latin typeface="Times New Roman" pitchFamily="18" charset="0"/>
                <a:cs typeface="Times New Roman" pitchFamily="18" charset="0"/>
              </a:rPr>
              <a:t>Deklarált kormányzati cél: a képzési kínálat és kereslet összhangjának megteremtése</a:t>
            </a:r>
          </a:p>
          <a:p>
            <a:pPr algn="just"/>
            <a:endParaRPr lang="hu-HU" sz="37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3700" u="sng" dirty="0" err="1" smtClean="0">
                <a:latin typeface="Times New Roman" pitchFamily="18" charset="0"/>
                <a:cs typeface="Times New Roman" pitchFamily="18" charset="0"/>
              </a:rPr>
              <a:t>Körültekintő</a:t>
            </a:r>
            <a:r>
              <a:rPr lang="en-GB" sz="3700" u="sng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3700" u="sng" dirty="0" err="1" smtClean="0">
                <a:latin typeface="Times New Roman" pitchFamily="18" charset="0"/>
                <a:cs typeface="Times New Roman" pitchFamily="18" charset="0"/>
              </a:rPr>
              <a:t>sokszereplős</a:t>
            </a:r>
            <a:r>
              <a:rPr lang="en-GB" sz="37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700" u="sng" dirty="0" err="1" smtClean="0">
                <a:latin typeface="Times New Roman" pitchFamily="18" charset="0"/>
                <a:cs typeface="Times New Roman" pitchFamily="18" charset="0"/>
              </a:rPr>
              <a:t>érdekegyeztetési</a:t>
            </a:r>
            <a:r>
              <a:rPr lang="en-GB" sz="37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700" u="sng" dirty="0" err="1" smtClean="0">
                <a:latin typeface="Times New Roman" pitchFamily="18" charset="0"/>
                <a:cs typeface="Times New Roman" pitchFamily="18" charset="0"/>
              </a:rPr>
              <a:t>rendszer</a:t>
            </a:r>
            <a:r>
              <a:rPr lang="hu-HU" sz="3700" u="sng" dirty="0" smtClean="0">
                <a:latin typeface="Times New Roman" pitchFamily="18" charset="0"/>
                <a:cs typeface="Times New Roman" pitchFamily="18" charset="0"/>
              </a:rPr>
              <a:t> óriási oktatási lobbi jelenléttel.</a:t>
            </a:r>
          </a:p>
          <a:p>
            <a:pPr algn="just"/>
            <a:endParaRPr lang="hu-HU" sz="3700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hu-HU" sz="3400" u="sng" dirty="0" smtClean="0">
                <a:latin typeface="Times New Roman" pitchFamily="18" charset="0"/>
                <a:cs typeface="Times New Roman" pitchFamily="18" charset="0"/>
              </a:rPr>
              <a:t>A SZAKKÉPZÉSBEN RÉSZT VEVŐ FELEK ÉRDEKEI SOKSZOR MÉG AZ ALAPKÉRDÉSEKBEN SEM EGYEZNEK, PEDIG EZ A MINŐSÉGI KÉPZÉS EGYIK ALAPFELTÉTELE</a:t>
            </a:r>
            <a:r>
              <a:rPr lang="hu-HU" sz="3700" u="sng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hu-HU" sz="3700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hu-HU" sz="37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hu-HU" sz="37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hu-HU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 fő cél és alapvető érdek:ott, olyan létszámban, olyan szakmában és olyan tartalommal legyen szakképzés,ahogy a gazdaság igényli</a:t>
            </a: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Ennek szinkronban kell lennie:</a:t>
            </a: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Az egyéni aspirációkkal, a tehetséggel,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 képzés kapacitásával,személyi,tárgyi feltételeivel és különösen a gyakorlati oktatás technikai színvonalával</a:t>
            </a: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hu-HU" dirty="0" err="1" smtClean="0">
                <a:latin typeface="Times New Roman" pitchFamily="18" charset="0"/>
                <a:cs typeface="Times New Roman" pitchFamily="18" charset="0"/>
              </a:rPr>
              <a:t>RFKB-k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: beiskolázási szerkezet; felnőttképzés, gimnáziumok és a felsőoktatás, iskolai normatív finanszírozás és a képzési struktúra befolyásolása.</a:t>
            </a: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endParaRPr lang="hu-HU" dirty="0" smtClean="0"/>
          </a:p>
          <a:p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endParaRPr lang="hu-HU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Nem csupán lehetséges, hanem szükséges!</a:t>
            </a:r>
          </a:p>
          <a:p>
            <a:pPr algn="just">
              <a:buNone/>
            </a:pP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Az állam kötelezettsége, hogy megfelelő adatokra, tudományos elemzésekre támaszkodó előrejelzéseket adjon a kereslet és kínálat várható alakulásáról, a szakmai követelmények változásáról az elegendő információkkal nem rendelkezők számára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hu-H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Előre jelezhetők-e a munkapiac jellemzői?</a:t>
            </a:r>
            <a:endParaRPr lang="hu-H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Körültekintő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, sokszereplős, önfejlesztő érdekegyeztetési rendszer: </a:t>
            </a:r>
            <a:r>
              <a:rPr lang="hu-HU" dirty="0" err="1" smtClean="0">
                <a:latin typeface="Times New Roman" pitchFamily="18" charset="0"/>
                <a:cs typeface="Times New Roman" pitchFamily="18" charset="0"/>
              </a:rPr>
              <a:t>RFKB-ban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 a munkaerő-piac szereplői 2/3-os reprezentációval rendelkeznek. Puha és félkemény eszközök:</a:t>
            </a:r>
            <a:r>
              <a:rPr lang="hu-HU" dirty="0" err="1" smtClean="0">
                <a:latin typeface="Times New Roman" pitchFamily="18" charset="0"/>
                <a:cs typeface="Times New Roman" pitchFamily="18" charset="0"/>
              </a:rPr>
              <a:t>TISZK-ek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dirty="0" err="1" smtClean="0">
                <a:latin typeface="Times New Roman" pitchFamily="18" charset="0"/>
                <a:cs typeface="Times New Roman" pitchFamily="18" charset="0"/>
              </a:rPr>
              <a:t>Eu-s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 és szakképzési támogatás.</a:t>
            </a:r>
          </a:p>
          <a:p>
            <a:pPr algn="just"/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fő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cél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nem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iskolák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bezárása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pedagógusok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elbocsátása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hanem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egy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reális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empirikus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és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komoly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elemzéseken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nyugvó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tükör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tartása</a:t>
            </a:r>
            <a:r>
              <a:rPr lang="hu-H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hu-H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legnagyobb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feszültségpontokra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célszerű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koncentrálni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és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ennek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alapján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egy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struktúraváltási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programot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elfogadtatni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az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iskolafen</a:t>
            </a:r>
            <a:r>
              <a:rPr lang="hu-HU" sz="2800" dirty="0" err="1" smtClean="0">
                <a:latin typeface="Times New Roman" pitchFamily="18" charset="0"/>
                <a:cs typeface="Times New Roman" pitchFamily="18" charset="0"/>
              </a:rPr>
              <a:t>ntartókkal</a:t>
            </a:r>
            <a:r>
              <a:rPr lang="hu-H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hu-H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endParaRPr lang="hu-HU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Koncepcionális kérdések</a:t>
            </a:r>
            <a:endParaRPr lang="hu-H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 projekt eredményeként elindult a magyar szakképzési rendszer szerkezetének átalakítása,egy munkaerő-piaci orientáltságú tervezési-befolyásolási rendszer kialakítása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Az elkészült döntéstáblák alkalmasak arra,hogy a finanszírozási-ösztönzési rendszeren keresztül befolyásolni lehessen a munkaerő-piaci relevanciával rendelkező szakmák expanzióját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 munkaerő-piaci trendek felvázolásával, a hiányszakmák népszerűsítésével befolyásolni lehet a kívánatos pályaválasztási döntéseket, illetve az iskolarendszerű szakképzés finanszírozási rendszerének finomításával hatást lehet gyakorolni az iskolarendszerű szakképzés képzés-beiskolázási szerkezetének megváltoztatására.</a:t>
            </a:r>
            <a:endParaRPr lang="hu-H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program eddigi végrehajtásából származó előnyök</a:t>
            </a:r>
            <a:endParaRPr lang="hu-H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Az RFKB döntései csak az iskolarendszerű szakképzésre terjednek ki. A felnőttképzés, a gimnázium és a felsőoktatás tanulói és hallgatói létszámára nincs ráhatása a bizottságoknak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Pedig az oktatási-képzési kibocsájtás összehangolása a munkaerő-piaci kereslettel regionális szinten csak egy összefüggő, koherens rendszerben lehet hatékony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Önkormányzatok felismerték a beavatkozások szükségességét:Győr, Kecskemét, Zalaegerszeg</a:t>
            </a: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Ösztönzők szerepe a normatív finanszírozásban: kiemelten támogatott, nem támogatott szakmákban30%-50%-os normatíva növelés,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ill. csökkentés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hu-HU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Továbblépés lehetséges útjai</a:t>
            </a:r>
            <a:endParaRPr lang="hu-HU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 Dél-alföldi RFKB döntési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statisztikája 2010:</a:t>
            </a: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endParaRPr lang="hu-HU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hu-HU" u="sng" dirty="0" smtClean="0">
                <a:latin typeface="Times New Roman" pitchFamily="18" charset="0"/>
                <a:cs typeface="Times New Roman" pitchFamily="18" charset="0"/>
              </a:rPr>
              <a:t>Kategóriák/db/arány</a:t>
            </a:r>
            <a:endParaRPr lang="hu-HU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hu-HU" b="1" dirty="0" smtClean="0">
                <a:latin typeface="Times New Roman" pitchFamily="18" charset="0"/>
                <a:cs typeface="Times New Roman" pitchFamily="18" charset="0"/>
              </a:rPr>
              <a:t>Kiemelten </a:t>
            </a:r>
            <a:r>
              <a:rPr lang="hu-HU" b="1" dirty="0" smtClean="0">
                <a:latin typeface="Times New Roman" pitchFamily="18" charset="0"/>
                <a:cs typeface="Times New Roman" pitchFamily="18" charset="0"/>
              </a:rPr>
              <a:t>támogatott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: 49 = 11,50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%</a:t>
            </a:r>
          </a:p>
          <a:p>
            <a:r>
              <a:rPr lang="hu-HU" b="1" dirty="0" smtClean="0">
                <a:latin typeface="Times New Roman" pitchFamily="18" charset="0"/>
                <a:cs typeface="Times New Roman" pitchFamily="18" charset="0"/>
              </a:rPr>
              <a:t>Támogatott: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 91 = 21,36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%</a:t>
            </a:r>
          </a:p>
          <a:p>
            <a:r>
              <a:rPr lang="hu-HU" b="1" dirty="0" smtClean="0">
                <a:latin typeface="Times New Roman" pitchFamily="18" charset="0"/>
                <a:cs typeface="Times New Roman" pitchFamily="18" charset="0"/>
              </a:rPr>
              <a:t>Fejlesztési forrás által nem </a:t>
            </a:r>
            <a:r>
              <a:rPr lang="hu-HU" b="1" dirty="0" smtClean="0">
                <a:latin typeface="Times New Roman" pitchFamily="18" charset="0"/>
                <a:cs typeface="Times New Roman" pitchFamily="18" charset="0"/>
              </a:rPr>
              <a:t>támogatott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: 63 = 14,79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%</a:t>
            </a:r>
          </a:p>
          <a:p>
            <a:r>
              <a:rPr lang="hu-HU" b="1" dirty="0" smtClean="0">
                <a:latin typeface="Times New Roman" pitchFamily="18" charset="0"/>
                <a:cs typeface="Times New Roman" pitchFamily="18" charset="0"/>
              </a:rPr>
              <a:t>A régióban nem </a:t>
            </a:r>
            <a:r>
              <a:rPr lang="hu-HU" b="1" dirty="0" smtClean="0">
                <a:latin typeface="Times New Roman" pitchFamily="18" charset="0"/>
                <a:cs typeface="Times New Roman" pitchFamily="18" charset="0"/>
              </a:rPr>
              <a:t>oktatott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: 216 = 50,7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%</a:t>
            </a:r>
          </a:p>
          <a:p>
            <a:r>
              <a:rPr lang="hu-HU" b="1" dirty="0" smtClean="0">
                <a:latin typeface="Times New Roman" pitchFamily="18" charset="0"/>
                <a:cs typeface="Times New Roman" pitchFamily="18" charset="0"/>
              </a:rPr>
              <a:t>Az új OKJ nem </a:t>
            </a:r>
            <a:r>
              <a:rPr lang="hu-HU" b="1" dirty="0" smtClean="0">
                <a:latin typeface="Times New Roman" pitchFamily="18" charset="0"/>
                <a:cs typeface="Times New Roman" pitchFamily="18" charset="0"/>
              </a:rPr>
              <a:t>tartalmazza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: 7 = 1,6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%</a:t>
            </a:r>
          </a:p>
          <a:p>
            <a:r>
              <a:rPr lang="hu-HU" b="1" dirty="0" smtClean="0">
                <a:latin typeface="Times New Roman" pitchFamily="18" charset="0"/>
                <a:cs typeface="Times New Roman" pitchFamily="18" charset="0"/>
              </a:rPr>
              <a:t>Összes </a:t>
            </a:r>
            <a:r>
              <a:rPr lang="hu-HU" b="1" dirty="0" smtClean="0">
                <a:latin typeface="Times New Roman" pitchFamily="18" charset="0"/>
                <a:cs typeface="Times New Roman" pitchFamily="18" charset="0"/>
              </a:rPr>
              <a:t>szakképesítés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hu-HU" b="1" dirty="0" smtClean="0">
                <a:latin typeface="Times New Roman" pitchFamily="18" charset="0"/>
                <a:cs typeface="Times New Roman" pitchFamily="18" charset="0"/>
              </a:rPr>
              <a:t>426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hu-HU" b="1" dirty="0" smtClean="0">
                <a:latin typeface="Times New Roman" pitchFamily="18" charset="0"/>
                <a:cs typeface="Times New Roman" pitchFamily="18" charset="0"/>
              </a:rPr>
              <a:t>100,00%</a:t>
            </a: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endParaRPr lang="hu-HU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 </a:t>
            </a:r>
            <a:br>
              <a:rPr lang="hu-HU" dirty="0" smtClean="0"/>
            </a:br>
            <a:endParaRPr lang="hu-H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hu-HU" u="sng" dirty="0" smtClean="0">
                <a:latin typeface="Times New Roman" pitchFamily="18" charset="0"/>
                <a:cs typeface="Times New Roman" pitchFamily="18" charset="0"/>
              </a:rPr>
              <a:t>gazdaság által igényelt szakképesítések köre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Hegesztő</a:t>
            </a: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Gépi forgácsoló</a:t>
            </a: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Szerkezetlakatos</a:t>
            </a: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Ács, állványozó</a:t>
            </a: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Villanyszerelő</a:t>
            </a: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Húsipari termékgyártó</a:t>
            </a: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Porcelánkészítő és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- festő</a:t>
            </a: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Épületgépészeti csőhálózat- és berendezés-szerelő</a:t>
            </a: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Szabó</a:t>
            </a: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Szerszámkészítő</a:t>
            </a:r>
          </a:p>
          <a:p>
            <a:endParaRPr lang="hu-HU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hu-HU" u="sng" dirty="0" smtClean="0">
                <a:latin typeface="Times New Roman" pitchFamily="18" charset="0"/>
                <a:cs typeface="Times New Roman" pitchFamily="18" charset="0"/>
              </a:rPr>
              <a:t>hiány-szakképesítések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köre: </a:t>
            </a:r>
          </a:p>
          <a:p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Hegesztő</a:t>
            </a: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Gépi forgácsoló</a:t>
            </a: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Szerkezetlakatos</a:t>
            </a: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Ács, állványozó</a:t>
            </a:r>
          </a:p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Villanyszerelő</a:t>
            </a:r>
          </a:p>
          <a:p>
            <a:endParaRPr lang="hu-HU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Gyermekgondozó-nevelő, Bőrműves, Bútorműves, </a:t>
            </a:r>
            <a:r>
              <a:rPr lang="hu-HU" sz="3100" dirty="0" err="1" smtClean="0">
                <a:latin typeface="Times New Roman" pitchFamily="18" charset="0"/>
                <a:cs typeface="Times New Roman" pitchFamily="18" charset="0"/>
              </a:rPr>
              <a:t>Díszműkovács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Hangszerkészítő és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–javító, Könyvműves, Népi kézműves, Ötvös;, Porcelánkészítő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és </a:t>
            </a:r>
            <a:r>
              <a:rPr lang="hu-HU" sz="3100" dirty="0" err="1" smtClean="0">
                <a:latin typeface="Times New Roman" pitchFamily="18" charset="0"/>
                <a:cs typeface="Times New Roman" pitchFamily="18" charset="0"/>
              </a:rPr>
              <a:t>-festő</a:t>
            </a:r>
            <a:endParaRPr lang="hu-HU" sz="3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Textilműves, Üvegműves, Vésnök</a:t>
            </a:r>
            <a:endParaRPr lang="hu-HU" sz="3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Zománcműves, Épületgépészeti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csőhálózat- és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berendezés-szerelő, Épületlakatos, Finommechanikai műszerész, </a:t>
            </a:r>
            <a:r>
              <a:rPr lang="hu-HU" sz="3100" dirty="0" err="1" smtClean="0">
                <a:latin typeface="Times New Roman" pitchFamily="18" charset="0"/>
                <a:cs typeface="Times New Roman" pitchFamily="18" charset="0"/>
              </a:rPr>
              <a:t>Gépgyártósori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gépkezelő, gépszerelő</a:t>
            </a:r>
          </a:p>
          <a:p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Gépi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forgácsoló, Géplakatos, Hegesztő, Szerkezetlakatos, Szerszámkészítő, Automatikai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műszerész</a:t>
            </a:r>
          </a:p>
          <a:p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Mechatronikai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műszerész, Órás, Villanyszerelő, CAD-CAM informatikus, Ács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állványozó, Épület-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és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építménybádogos, Kályhás</a:t>
            </a:r>
            <a:endParaRPr lang="hu-HU" sz="3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Kőfaragó, műköves és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épületszobrász, Bőrdíszműves</a:t>
            </a:r>
            <a:endParaRPr lang="hu-HU" sz="3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Cipész, cipőkészítő,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cipőjavító, Fonó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, kötő és nemszőtt-termék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gyártó, Kalapos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, sapka- és kesztyűkészítő</a:t>
            </a:r>
          </a:p>
          <a:p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Szabó, Szíjgyártó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és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nyerges, Könyvkötő, Nyomdai gépmester, Autóelektronikai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műszerész</a:t>
            </a:r>
          </a:p>
          <a:p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Járműfényező, Vasúti járműszerelő, Szakács, Fényképész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és fotótermék-kereskedő</a:t>
            </a:r>
          </a:p>
          <a:p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Állattenyésztő, Lótartó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és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–tenyésztő, Mezőgazdasági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gépüzemeltető, gépkarbantartó</a:t>
            </a:r>
          </a:p>
          <a:p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Húsipari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termékgyártó, Tartósítóipari </a:t>
            </a:r>
            <a:r>
              <a:rPr lang="hu-HU" sz="3100" dirty="0" smtClean="0">
                <a:latin typeface="Times New Roman" pitchFamily="18" charset="0"/>
                <a:cs typeface="Times New Roman" pitchFamily="18" charset="0"/>
              </a:rPr>
              <a:t>termékgyártó</a:t>
            </a:r>
          </a:p>
          <a:p>
            <a:endParaRPr lang="hu-HU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hu-H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Kiemelten támogatott </a:t>
            </a:r>
            <a:r>
              <a:rPr lang="hu-HU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szakképeítések</a:t>
            </a:r>
            <a:r>
              <a:rPr lang="hu-H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 Dél-alföldi régióban</a:t>
            </a:r>
            <a:endParaRPr lang="hu-HU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4500 vállalkozás és közintézmény: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szakképző iskolát végzettek iránti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kereslet felmérése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egy éven belüli, illetve három éven túli időtávon – szakmánként és megyénként, illetve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régiónként.</a:t>
            </a: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47,1% adott értékelhető választ.</a:t>
            </a: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 válság elhúzódásával számolnak a vállalatok.</a:t>
            </a: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Nagyok az országon belüli eltérések: </a:t>
            </a:r>
            <a:r>
              <a:rPr lang="hu-HU" dirty="0" err="1" smtClean="0">
                <a:latin typeface="Times New Roman" pitchFamily="18" charset="0"/>
                <a:cs typeface="Times New Roman" pitchFamily="18" charset="0"/>
              </a:rPr>
              <a:t>Közép-Mo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: szakmunkáshiány; Ny-Dunántúl, </a:t>
            </a:r>
            <a:r>
              <a:rPr lang="hu-HU" dirty="0" err="1" smtClean="0">
                <a:latin typeface="Times New Roman" pitchFamily="18" charset="0"/>
                <a:cs typeface="Times New Roman" pitchFamily="18" charset="0"/>
              </a:rPr>
              <a:t>É-Alföld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 szakmunkás felvétel (feldolgozó-, és építőipar); létszámcsökkenés: Nógrád és Békés megye</a:t>
            </a:r>
            <a:endParaRPr lang="hu-H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36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MKIK-GVI kutatás 2010-vállalatok</a:t>
            </a:r>
            <a:endParaRPr lang="hu-H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Az elemzés egyik tanulsága éppen az, hogy felhívja a figyelmet a szakiskolai kibocsátás és munkaerő-piaci érvényesülés felmérésének fontosságára és az ehhez szükséges adatbázisok kiépítésének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elengedhetetlenségére  (pályakövetés).</a:t>
            </a: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ecslési </a:t>
            </a:r>
            <a:r>
              <a:rPr lang="hu-HU" dirty="0" err="1" smtClean="0">
                <a:latin typeface="Times New Roman" pitchFamily="18" charset="0"/>
                <a:cs typeface="Times New Roman" pitchFamily="18" charset="0"/>
              </a:rPr>
              <a:t>eredményeinkk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csak olyan jelzésekként foghatók fel, amelyeket az adott lokális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munkaerő-piac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szereplői (iskolaigazgatók, munkaerő-piaci szervezetek szakértői, nagy foglalkoztatók, önkormányzatok) körében gyűjtött információkkal kell kiegészíteni, illetve ellenőrizni. Az eredmények csak ezen, az adott megyében, településen szerzett információk fényében interpretálhatók. </a:t>
            </a:r>
            <a:endParaRPr lang="hu-H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 kereslet és kínálat kvantitatív illeszkedése mellett legalább olyan fontos, hogy a vállalatok minőségi igényeihez passzoljanak a pályakezdők kompetenciái, tudása. </a:t>
            </a: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Összességében lényegesen elégedettebbek a vállalatok az érettségivel rendelkező szakmunkás pályakezdők tudásával, mind általános készségek tekintetében, mind szakmai tudás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tekintetében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(kivétel gyakorlati jártasság).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Ezzel ellentétes trend rajzolódik ki az érettségivel nem rendelkező szakképzett pályakezdők esetében. </a:t>
            </a: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magyar vállalkozások fele sem tud konkrét felsőfokú szakképzést megemlíteni. </a:t>
            </a:r>
            <a:endParaRPr lang="hu-H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3000 frissen végzett szakmunkást kérdeztünk meg – kiemelten támogatott szakmákban.</a:t>
            </a: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 pályakezdő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szakmunkások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munkaerő-piaci helyzetét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, elhelyezkedési lehetőségeit, valamint szakmájukról, munkájukról alkotott véleményüket és a 2009 óta ezen területeken bekövetkezett változásokat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kívánta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feltérképezni. </a:t>
            </a: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Romlott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 fiatal szakképzettek munkaerő-piaci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pozíciója: 49%-ának még egy munkahelye sem volt.</a:t>
            </a:r>
          </a:p>
          <a:p>
            <a:pPr algn="just">
              <a:buNone/>
            </a:pP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84%-uk ugyanazt a szakmát választaná, 60%-uk ugyanazt a szakmát és iskolát.</a:t>
            </a:r>
          </a:p>
          <a:p>
            <a:pPr algn="just">
              <a:buNone/>
            </a:pP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67% nem a saját szakmájában helyezkedett el. </a:t>
            </a:r>
          </a:p>
          <a:p>
            <a:pPr algn="just">
              <a:buNone/>
            </a:pP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 megkérdezettek körülbelül 40-40%-a választott szakmát ismerősei példája alapján, szülei tanácsára, illetve iskolai eredményei miatt. </a:t>
            </a:r>
          </a:p>
          <a:p>
            <a:pPr algn="just">
              <a:buNone/>
            </a:pP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hu-H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MKIK-GVI kutatás </a:t>
            </a:r>
            <a:r>
              <a:rPr lang="hu-HU" sz="4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2010-tanulók</a:t>
            </a:r>
            <a:endParaRPr lang="hu-H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kiemelten támogatott szakmákat tekintve megállapíthatjuk, hogy leggyakrabban a gépi forgácsoló, a burkoló, a szakács, a hűtő- és klímaberendezés-szerelő, karbantartó, az ács, állványozó és a húsipari termékgyártó szakmával rendelkező fiatalok helyezkedtek el a kérdezés időpontjáig alkalmazottként, legritkábban pedig a ruházati eladó, az élelmiszer- és vegyiáru-eladó, kereskedő és a műszakicikk-eladó szakmát végzettek. </a:t>
            </a: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Az adatelemzés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eredménye azt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mutatta, hogy az édesapa munkaerő-piaci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státuszát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gyakran „megöröklik" gyermekei. </a:t>
            </a: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36%-os munkanélküliségi ráta (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kereskedelem-marketing, üzleti adminisztráció </a:t>
            </a: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56%)</a:t>
            </a: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73% jelezte, hogy jobb fizetésért elköltözne lakóhelyéről.</a:t>
            </a:r>
          </a:p>
          <a:p>
            <a:pPr algn="just"/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Elmondható, hogy a családi háttér az iskolai eredményeken keresztül, közvetve gyakorol hatást a munkaerő-piaci érvényesülésre</a:t>
            </a:r>
            <a:endParaRPr lang="hu-H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hu-HU" sz="3600" dirty="0" smtClean="0">
                <a:latin typeface="Times New Roman" pitchFamily="18" charset="0"/>
                <a:cs typeface="Times New Roman" pitchFamily="18" charset="0"/>
              </a:rPr>
              <a:t>Köszönöm a figyelmet!</a:t>
            </a:r>
          </a:p>
          <a:p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Mészárosné Szabó Anna</a:t>
            </a:r>
          </a:p>
          <a:p>
            <a:pPr>
              <a:buNone/>
            </a:pP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Szakképzési osztályvezető</a:t>
            </a:r>
          </a:p>
          <a:p>
            <a:pPr>
              <a:buNone/>
            </a:pP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BMKIK</a:t>
            </a:r>
          </a:p>
          <a:p>
            <a:pPr>
              <a:buNone/>
            </a:pPr>
            <a:r>
              <a:rPr lang="hu-HU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anna.szabo</a:t>
            </a:r>
            <a:r>
              <a:rPr lang="hu-HU" dirty="0" smtClean="0">
                <a:latin typeface="Times New Roman" pitchFamily="18" charset="0"/>
                <a:cs typeface="Times New Roman" pitchFamily="18" charset="0"/>
                <a:hlinkClick r:id="rId2"/>
              </a:rPr>
              <a:t>@</a:t>
            </a:r>
            <a:r>
              <a:rPr lang="hu-HU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bmkik.hu</a:t>
            </a:r>
            <a:endParaRPr lang="hu-H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5600 Békéscsaba, Penza lakótelep 5.</a:t>
            </a:r>
          </a:p>
          <a:p>
            <a:pPr>
              <a:buNone/>
            </a:pPr>
            <a:r>
              <a:rPr lang="hu-HU" dirty="0" smtClean="0">
                <a:latin typeface="Times New Roman" pitchFamily="18" charset="0"/>
                <a:cs typeface="Times New Roman" pitchFamily="18" charset="0"/>
              </a:rPr>
              <a:t>66/324-976</a:t>
            </a:r>
            <a:endParaRPr lang="hu-H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étatér">
  <a:themeElements>
    <a:clrScheme name="Műhel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Sétatér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étaté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377</TotalTime>
  <Words>1330</Words>
  <Application>Microsoft Office PowerPoint</Application>
  <PresentationFormat>Diavetítés a képernyőre (4:3 oldalarány)</PresentationFormat>
  <Paragraphs>133</Paragraphs>
  <Slides>21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21</vt:i4>
      </vt:variant>
    </vt:vector>
  </HeadingPairs>
  <TitlesOfParts>
    <vt:vector size="22" baseType="lpstr">
      <vt:lpstr>Sétatér</vt:lpstr>
      <vt:lpstr>A munkáltatók szempontjai a szakképzési igények megfogalmazásában</vt:lpstr>
      <vt:lpstr>2. dia</vt:lpstr>
      <vt:lpstr>3. dia</vt:lpstr>
      <vt:lpstr>A végzést követő 8 hónapon belül a szak-, és szakközépiskolások elhelyezkedési aránya a szakmájukon belül  </vt:lpstr>
      <vt:lpstr>5. dia</vt:lpstr>
      <vt:lpstr>6. dia</vt:lpstr>
      <vt:lpstr>7. dia</vt:lpstr>
      <vt:lpstr>Előre jelezhetők-e a munkapiac jellemzői?</vt:lpstr>
      <vt:lpstr>Koncepcionális kérdések</vt:lpstr>
      <vt:lpstr>A program eddigi végrehajtásából származó előnyök</vt:lpstr>
      <vt:lpstr>Továbblépés lehetséges útjai</vt:lpstr>
      <vt:lpstr>    </vt:lpstr>
      <vt:lpstr>13. dia</vt:lpstr>
      <vt:lpstr>14. dia</vt:lpstr>
      <vt:lpstr>Kiemelten támogatott szakképeítések a Dél-alföldi régióban</vt:lpstr>
      <vt:lpstr>MKIK-GVI kutatás 2010-vállalatok</vt:lpstr>
      <vt:lpstr>17. dia</vt:lpstr>
      <vt:lpstr>18. dia</vt:lpstr>
      <vt:lpstr>MKIK-GVI kutatás 2010-tanulók</vt:lpstr>
      <vt:lpstr>20. dia</vt:lpstr>
      <vt:lpstr>21.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munkáltatók szempontjai a szakképzési igények megfogalmazásában</dc:title>
  <dc:creator>Mészáros Ferenc</dc:creator>
  <cp:lastModifiedBy>Mészáros Ferenc</cp:lastModifiedBy>
  <cp:revision>49</cp:revision>
  <dcterms:created xsi:type="dcterms:W3CDTF">2010-10-04T15:33:40Z</dcterms:created>
  <dcterms:modified xsi:type="dcterms:W3CDTF">2010-10-04T21:50:49Z</dcterms:modified>
</cp:coreProperties>
</file>